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5" r:id="rId4"/>
    <p:sldId id="258" r:id="rId5"/>
    <p:sldId id="259" r:id="rId6"/>
    <p:sldId id="260" r:id="rId7"/>
    <p:sldId id="268" r:id="rId8"/>
    <p:sldId id="269" r:id="rId9"/>
    <p:sldId id="271" r:id="rId10"/>
    <p:sldId id="270" r:id="rId11"/>
    <p:sldId id="272" r:id="rId12"/>
    <p:sldId id="273" r:id="rId13"/>
    <p:sldId id="274" r:id="rId14"/>
  </p:sldIdLst>
  <p:sldSz cx="9753600" cy="7315200"/>
  <p:notesSz cx="6858000" cy="9144000"/>
  <p:embeddedFontLst>
    <p:embeddedFont>
      <p:font typeface="Canva Sans Bold" panose="020B0604020202020204" charset="0"/>
      <p:regular r:id="rId15"/>
    </p:embeddedFont>
    <p:embeddedFont>
      <p:font typeface="Cinzel Decorative" panose="020B0604020202020204" charset="0"/>
      <p:regular r:id="rId16"/>
    </p:embeddedFont>
    <p:embeddedFont>
      <p:font typeface="Public Sans" panose="020B0604020202020204" charset="0"/>
      <p:regular r:id="rId17"/>
    </p:embeddedFont>
    <p:embeddedFont>
      <p:font typeface="Public Sans Bold" panose="020B0604020202020204" charset="0"/>
      <p:regular r:id="rId18"/>
    </p:embeddedFont>
    <p:embeddedFont>
      <p:font typeface="Times New Roman Bold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159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080951" cy="7315200"/>
            <a:chOff x="0" y="0"/>
            <a:chExt cx="1561918" cy="37085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61918" cy="3708510"/>
            </a:xfrm>
            <a:custGeom>
              <a:avLst/>
              <a:gdLst/>
              <a:ahLst/>
              <a:cxnLst/>
              <a:rect l="l" t="t" r="r" b="b"/>
              <a:pathLst>
                <a:path w="1561918" h="3708510">
                  <a:moveTo>
                    <a:pt x="0" y="0"/>
                  </a:moveTo>
                  <a:lnTo>
                    <a:pt x="1561918" y="0"/>
                  </a:lnTo>
                  <a:lnTo>
                    <a:pt x="1561918" y="3708510"/>
                  </a:lnTo>
                  <a:lnTo>
                    <a:pt x="0" y="3708510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561918" cy="3727561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731520" y="527483"/>
            <a:ext cx="3290979" cy="5852160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5023501" y="527483"/>
            <a:ext cx="3612743" cy="1739469"/>
          </a:xfrm>
          <a:custGeom>
            <a:avLst/>
            <a:gdLst/>
            <a:ahLst/>
            <a:cxnLst/>
            <a:rect l="l" t="t" r="r" b="b"/>
            <a:pathLst>
              <a:path w="3612743" h="1739469">
                <a:moveTo>
                  <a:pt x="0" y="0"/>
                </a:moveTo>
                <a:lnTo>
                  <a:pt x="3612743" y="0"/>
                </a:lnTo>
                <a:lnTo>
                  <a:pt x="3612743" y="1739469"/>
                </a:lnTo>
                <a:lnTo>
                  <a:pt x="0" y="1739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77225" y="2287068"/>
            <a:ext cx="5885741" cy="1166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V2V FOG</a:t>
            </a:r>
          </a:p>
          <a:p>
            <a:pPr algn="l">
              <a:lnSpc>
                <a:spcPts val="4480"/>
              </a:lnSpc>
            </a:pPr>
            <a:r>
              <a:rPr lang="en-US" sz="3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NAVIGATION SYSTEM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77225" y="3539288"/>
            <a:ext cx="464485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99"/>
              </a:lnSpc>
            </a:pPr>
            <a:r>
              <a:rPr lang="en-US" sz="1499" spc="-6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VEHICLE-TO-VEHICLE FOG NAVIGATION SYSTEM LEVERAGING IOT AND GPS TECHNOLOGY TO PREVENT COLLISIONS BY ENABLING REAL-TIME COORDINATION DURING DENSE FOG.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343400" y="4800600"/>
            <a:ext cx="4265272" cy="259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 b="1" dirty="0">
                <a:solidFill>
                  <a:srgbClr val="060A1B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Shahnawaz Alam - 12203467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04308" y="4395131"/>
            <a:ext cx="3149292" cy="2525438"/>
            <a:chOff x="0" y="0"/>
            <a:chExt cx="1596564" cy="1280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96564" cy="1280295"/>
            </a:xfrm>
            <a:custGeom>
              <a:avLst/>
              <a:gdLst/>
              <a:ahLst/>
              <a:cxnLst/>
              <a:rect l="l" t="t" r="r" b="b"/>
              <a:pathLst>
                <a:path w="1596564" h="1280295">
                  <a:moveTo>
                    <a:pt x="0" y="0"/>
                  </a:moveTo>
                  <a:lnTo>
                    <a:pt x="1596564" y="0"/>
                  </a:lnTo>
                  <a:lnTo>
                    <a:pt x="1596564" y="1280295"/>
                  </a:lnTo>
                  <a:lnTo>
                    <a:pt x="0" y="1280295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596564" cy="1299345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854580" y="360680"/>
            <a:ext cx="4044439" cy="65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19"/>
              </a:lnSpc>
            </a:pPr>
            <a:r>
              <a:rPr lang="en-US" sz="3799" b="1" spc="18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APPLICATIONS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2846" y="1805140"/>
            <a:ext cx="9127908" cy="3191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Enhancing Road Safety</a:t>
            </a: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Optimizing Cargo Operations</a:t>
            </a: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Mitigating Traffic Congestion</a:t>
            </a: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552264" lvl="1" indent="-276132" algn="l">
              <a:lnSpc>
                <a:spcPts val="3581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Reducing Economic Losses</a:t>
            </a: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36018" y="4359631"/>
            <a:ext cx="3117582" cy="2525438"/>
            <a:chOff x="0" y="0"/>
            <a:chExt cx="1580488" cy="1280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0488" cy="1280295"/>
            </a:xfrm>
            <a:custGeom>
              <a:avLst/>
              <a:gdLst/>
              <a:ahLst/>
              <a:cxnLst/>
              <a:rect l="l" t="t" r="r" b="b"/>
              <a:pathLst>
                <a:path w="1580488" h="1280295">
                  <a:moveTo>
                    <a:pt x="0" y="0"/>
                  </a:moveTo>
                  <a:lnTo>
                    <a:pt x="1580488" y="0"/>
                  </a:lnTo>
                  <a:lnTo>
                    <a:pt x="1580488" y="1280295"/>
                  </a:lnTo>
                  <a:lnTo>
                    <a:pt x="0" y="1280295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580488" cy="1299345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35816" y="381952"/>
            <a:ext cx="388196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 b="1" spc="17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FUTURE SCOPE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20798" y="1178629"/>
            <a:ext cx="8512004" cy="3192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Advanced Sensor Integration</a:t>
            </a: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Machine Learning for Dynamic Navigation</a:t>
            </a: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Expansion to Autonomous Vehicles</a:t>
            </a: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  <a:p>
            <a:pPr marL="556758" lvl="1" indent="-278379" algn="l">
              <a:lnSpc>
                <a:spcPts val="361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Enhanced Data Analysis Techniques</a:t>
            </a: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96476" y="4052121"/>
            <a:ext cx="4657124" cy="2699784"/>
            <a:chOff x="0" y="0"/>
            <a:chExt cx="2360974" cy="1368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0974" cy="1368682"/>
            </a:xfrm>
            <a:custGeom>
              <a:avLst/>
              <a:gdLst/>
              <a:ahLst/>
              <a:cxnLst/>
              <a:rect l="l" t="t" r="r" b="b"/>
              <a:pathLst>
                <a:path w="2360974" h="1368682">
                  <a:moveTo>
                    <a:pt x="0" y="0"/>
                  </a:moveTo>
                  <a:lnTo>
                    <a:pt x="2360974" y="0"/>
                  </a:lnTo>
                  <a:lnTo>
                    <a:pt x="2360974" y="1368682"/>
                  </a:lnTo>
                  <a:lnTo>
                    <a:pt x="0" y="1368682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360974" cy="1387732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04368" y="381952"/>
            <a:ext cx="354486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 b="1" spc="17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31520" y="1184414"/>
            <a:ext cx="8207298" cy="2482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8798" lvl="1" indent="-34290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Enhances road safety in fog</a:t>
            </a:r>
          </a:p>
          <a:p>
            <a:pPr marL="215898" lvl="1" algn="l">
              <a:lnSpc>
                <a:spcPts val="2799"/>
              </a:lnSpc>
            </a:pPr>
            <a:endParaRPr lang="en-US" sz="1999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558798" lvl="1" indent="-34290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Enables real-time V2V coordination</a:t>
            </a:r>
          </a:p>
          <a:p>
            <a:pPr marL="215898" lvl="1" algn="l">
              <a:lnSpc>
                <a:spcPts val="2799"/>
              </a:lnSpc>
            </a:pPr>
            <a:endParaRPr lang="en-US" sz="1999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558798" lvl="1" indent="-34290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Supports smart transportation infrastructure</a:t>
            </a:r>
          </a:p>
          <a:p>
            <a:pPr marL="215898" lvl="1" algn="l">
              <a:lnSpc>
                <a:spcPts val="2799"/>
              </a:lnSpc>
            </a:pPr>
            <a:endParaRPr lang="en-US" sz="1999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558798" lvl="1" indent="-34290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999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Reduces accidents and economic losses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238195" cy="7315200"/>
            <a:chOff x="0" y="0"/>
            <a:chExt cx="1641634" cy="37085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41634" cy="3708510"/>
            </a:xfrm>
            <a:custGeom>
              <a:avLst/>
              <a:gdLst/>
              <a:ahLst/>
              <a:cxnLst/>
              <a:rect l="l" t="t" r="r" b="b"/>
              <a:pathLst>
                <a:path w="1641634" h="3708510">
                  <a:moveTo>
                    <a:pt x="0" y="0"/>
                  </a:moveTo>
                  <a:lnTo>
                    <a:pt x="1641634" y="0"/>
                  </a:lnTo>
                  <a:lnTo>
                    <a:pt x="1641634" y="3708510"/>
                  </a:lnTo>
                  <a:lnTo>
                    <a:pt x="0" y="3708510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641634" cy="3727561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pic>
        <p:nvPicPr>
          <p:cNvPr id="5" name="Picture 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3820" r="32570"/>
          <a:stretch>
            <a:fillRect/>
          </a:stretch>
        </p:blipFill>
        <p:spPr>
          <a:xfrm>
            <a:off x="3238195" y="1698373"/>
            <a:ext cx="3205209" cy="536448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153006" y="368301"/>
            <a:ext cx="5447588" cy="1094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60"/>
              </a:lnSpc>
            </a:pPr>
            <a:r>
              <a:rPr lang="en-US" sz="6400">
                <a:solidFill>
                  <a:srgbClr val="000000"/>
                </a:solidFill>
                <a:latin typeface="Cinzel Decorative"/>
                <a:ea typeface="Cinzel Decorative"/>
                <a:cs typeface="Cinzel Decorative"/>
                <a:sym typeface="Cinzel Decorative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1778931"/>
            <a:ext cx="9204960" cy="5044551"/>
            <a:chOff x="0" y="0"/>
            <a:chExt cx="4666543" cy="25573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66543" cy="2557383"/>
            </a:xfrm>
            <a:custGeom>
              <a:avLst/>
              <a:gdLst/>
              <a:ahLst/>
              <a:cxnLst/>
              <a:rect l="l" t="t" r="r" b="b"/>
              <a:pathLst>
                <a:path w="4666543" h="2557383">
                  <a:moveTo>
                    <a:pt x="0" y="0"/>
                  </a:moveTo>
                  <a:lnTo>
                    <a:pt x="4666543" y="0"/>
                  </a:lnTo>
                  <a:lnTo>
                    <a:pt x="4666543" y="2557383"/>
                  </a:lnTo>
                  <a:lnTo>
                    <a:pt x="0" y="2557383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666543" cy="2576433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31896" y="242658"/>
            <a:ext cx="3889809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 spc="175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9008" y="1782328"/>
            <a:ext cx="9004225" cy="266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02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Fog reduces road visibility, increasing accident risks</a:t>
            </a:r>
          </a:p>
          <a:p>
            <a:pPr algn="l">
              <a:lnSpc>
                <a:spcPts val="3022"/>
              </a:lnSpc>
            </a:pPr>
            <a:endParaRPr lang="en-US" sz="2000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342900" indent="-342900" algn="l">
              <a:lnSpc>
                <a:spcPts val="302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Uses IoT and GPS for safer navigation in low visibility</a:t>
            </a:r>
          </a:p>
          <a:p>
            <a:pPr algn="l">
              <a:lnSpc>
                <a:spcPts val="3022"/>
              </a:lnSpc>
            </a:pPr>
            <a:endParaRPr lang="en-US" sz="2000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342900" indent="-342900" algn="l">
              <a:lnSpc>
                <a:spcPts val="302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Real-time vehicle communication to share road data</a:t>
            </a:r>
          </a:p>
          <a:p>
            <a:pPr marL="342900" indent="-342900" algn="l">
              <a:lnSpc>
                <a:spcPts val="3022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342900" indent="-342900" algn="l">
              <a:lnSpc>
                <a:spcPts val="3022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Improves safety in fog-prone areas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0FBC7-0014-4E25-3F28-DCCA55489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2FD496F-2D2C-B905-EB61-F2F5463A9FDD}"/>
              </a:ext>
            </a:extLst>
          </p:cNvPr>
          <p:cNvGrpSpPr/>
          <p:nvPr/>
        </p:nvGrpSpPr>
        <p:grpSpPr>
          <a:xfrm>
            <a:off x="548640" y="1778931"/>
            <a:ext cx="9204960" cy="5044551"/>
            <a:chOff x="0" y="0"/>
            <a:chExt cx="4666543" cy="255738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FE4E4E8-323E-DFCA-EF3C-DBB9FDA0B738}"/>
                </a:ext>
              </a:extLst>
            </p:cNvPr>
            <p:cNvSpPr/>
            <p:nvPr/>
          </p:nvSpPr>
          <p:spPr>
            <a:xfrm>
              <a:off x="0" y="0"/>
              <a:ext cx="4666543" cy="2557383"/>
            </a:xfrm>
            <a:custGeom>
              <a:avLst/>
              <a:gdLst/>
              <a:ahLst/>
              <a:cxnLst/>
              <a:rect l="l" t="t" r="r" b="b"/>
              <a:pathLst>
                <a:path w="4666543" h="2557383">
                  <a:moveTo>
                    <a:pt x="0" y="0"/>
                  </a:moveTo>
                  <a:lnTo>
                    <a:pt x="4666543" y="0"/>
                  </a:lnTo>
                  <a:lnTo>
                    <a:pt x="4666543" y="2557383"/>
                  </a:lnTo>
                  <a:lnTo>
                    <a:pt x="0" y="2557383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A1BB089-E916-F3E9-6D41-F4786897959B}"/>
                </a:ext>
              </a:extLst>
            </p:cNvPr>
            <p:cNvSpPr txBox="1"/>
            <p:nvPr/>
          </p:nvSpPr>
          <p:spPr>
            <a:xfrm>
              <a:off x="0" y="-19050"/>
              <a:ext cx="4666543" cy="2576433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164AD23-37C1-E64A-9075-DA4E682B414C}"/>
              </a:ext>
            </a:extLst>
          </p:cNvPr>
          <p:cNvSpPr txBox="1"/>
          <p:nvPr/>
        </p:nvSpPr>
        <p:spPr>
          <a:xfrm>
            <a:off x="2514600" y="242658"/>
            <a:ext cx="4307105" cy="589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IN" sz="3600" b="1" dirty="0"/>
              <a:t>Problem Identification</a:t>
            </a:r>
            <a:endParaRPr lang="en-US" sz="3500" b="1" spc="175" dirty="0">
              <a:solidFill>
                <a:srgbClr val="00000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0D6E5A7-744E-F37D-2182-ED9BB8A4EA04}"/>
              </a:ext>
            </a:extLst>
          </p:cNvPr>
          <p:cNvSpPr txBox="1"/>
          <p:nvPr/>
        </p:nvSpPr>
        <p:spPr>
          <a:xfrm>
            <a:off x="649008" y="1782328"/>
            <a:ext cx="9004225" cy="307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None/>
            </a:pPr>
            <a:r>
              <a:rPr lang="en-US" sz="2000" dirty="0">
                <a:latin typeface="Public Sans" panose="020B0604020202020204" charset="0"/>
              </a:rPr>
              <a:t>Driving in foggy conditions is one of the most dangerous challenges on the road due to:</a:t>
            </a:r>
          </a:p>
          <a:p>
            <a:pPr>
              <a:buNone/>
            </a:pPr>
            <a:endParaRPr lang="en-US" sz="2000" dirty="0">
              <a:latin typeface="Public Sans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Public Sans" panose="020B0604020202020204" charset="0"/>
              </a:rPr>
              <a:t>Severely Reduced Visibility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Public Sans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Public Sans" panose="020B0604020202020204" charset="0"/>
              </a:rPr>
              <a:t>Inadequate Reaction Time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Public Sans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Public Sans" panose="020B0604020202020204" charset="0"/>
              </a:rPr>
              <a:t>Lack of Communication Between Vehicles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Public Sans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Public Sans" panose="020B0604020202020204" charset="0"/>
              </a:rPr>
              <a:t>High Accident Rates in Fog-Prone Areas</a:t>
            </a:r>
          </a:p>
        </p:txBody>
      </p:sp>
    </p:spTree>
    <p:extLst>
      <p:ext uri="{BB962C8B-B14F-4D97-AF65-F5344CB8AC3E}">
        <p14:creationId xmlns:p14="http://schemas.microsoft.com/office/powerpoint/2010/main" val="536822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16728" y="5109725"/>
            <a:ext cx="2560072" cy="1950531"/>
          </a:xfrm>
          <a:custGeom>
            <a:avLst/>
            <a:gdLst/>
            <a:ahLst/>
            <a:cxnLst/>
            <a:rect l="l" t="t" r="r" b="b"/>
            <a:pathLst>
              <a:path w="2560072" h="1950531">
                <a:moveTo>
                  <a:pt x="0" y="0"/>
                </a:moveTo>
                <a:lnTo>
                  <a:pt x="2560072" y="0"/>
                </a:lnTo>
                <a:lnTo>
                  <a:pt x="2560072" y="1950531"/>
                </a:lnTo>
                <a:lnTo>
                  <a:pt x="0" y="19505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096476" y="4615416"/>
            <a:ext cx="4657124" cy="2699784"/>
            <a:chOff x="0" y="0"/>
            <a:chExt cx="2360974" cy="13686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60974" cy="1368682"/>
            </a:xfrm>
            <a:custGeom>
              <a:avLst/>
              <a:gdLst/>
              <a:ahLst/>
              <a:cxnLst/>
              <a:rect l="l" t="t" r="r" b="b"/>
              <a:pathLst>
                <a:path w="2360974" h="1368682">
                  <a:moveTo>
                    <a:pt x="0" y="0"/>
                  </a:moveTo>
                  <a:lnTo>
                    <a:pt x="2360974" y="0"/>
                  </a:lnTo>
                  <a:lnTo>
                    <a:pt x="2360974" y="1368682"/>
                  </a:lnTo>
                  <a:lnTo>
                    <a:pt x="0" y="1368682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360974" cy="1387732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450771" y="857306"/>
            <a:ext cx="1925228" cy="1925228"/>
          </a:xfrm>
          <a:custGeom>
            <a:avLst/>
            <a:gdLst/>
            <a:ahLst/>
            <a:cxnLst/>
            <a:rect l="l" t="t" r="r" b="b"/>
            <a:pathLst>
              <a:path w="1925228" h="1925228">
                <a:moveTo>
                  <a:pt x="0" y="0"/>
                </a:moveTo>
                <a:lnTo>
                  <a:pt x="1925228" y="0"/>
                </a:lnTo>
                <a:lnTo>
                  <a:pt x="1925228" y="1925229"/>
                </a:lnTo>
                <a:lnTo>
                  <a:pt x="0" y="19252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559727" y="4189610"/>
            <a:ext cx="2891540" cy="1925811"/>
          </a:xfrm>
          <a:custGeom>
            <a:avLst/>
            <a:gdLst/>
            <a:ahLst/>
            <a:cxnLst/>
            <a:rect l="l" t="t" r="r" b="b"/>
            <a:pathLst>
              <a:path w="2891540" h="1925811">
                <a:moveTo>
                  <a:pt x="0" y="0"/>
                </a:moveTo>
                <a:lnTo>
                  <a:pt x="2891540" y="0"/>
                </a:lnTo>
                <a:lnTo>
                  <a:pt x="2891540" y="1925811"/>
                </a:lnTo>
                <a:lnTo>
                  <a:pt x="0" y="1925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450771" y="3269495"/>
            <a:ext cx="1498891" cy="2248337"/>
          </a:xfrm>
          <a:custGeom>
            <a:avLst/>
            <a:gdLst/>
            <a:ahLst/>
            <a:cxnLst/>
            <a:rect l="l" t="t" r="r" b="b"/>
            <a:pathLst>
              <a:path w="1498891" h="2248337">
                <a:moveTo>
                  <a:pt x="0" y="0"/>
                </a:moveTo>
                <a:lnTo>
                  <a:pt x="1498891" y="0"/>
                </a:lnTo>
                <a:lnTo>
                  <a:pt x="1498891" y="2248337"/>
                </a:lnTo>
                <a:lnTo>
                  <a:pt x="0" y="22483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185164" y="524862"/>
            <a:ext cx="3266103" cy="3132738"/>
          </a:xfrm>
          <a:custGeom>
            <a:avLst/>
            <a:gdLst/>
            <a:ahLst/>
            <a:cxnLst/>
            <a:rect l="l" t="t" r="r" b="b"/>
            <a:pathLst>
              <a:path w="3266103" h="3132738">
                <a:moveTo>
                  <a:pt x="0" y="0"/>
                </a:moveTo>
                <a:lnTo>
                  <a:pt x="3266103" y="0"/>
                </a:lnTo>
                <a:lnTo>
                  <a:pt x="3266103" y="3132738"/>
                </a:lnTo>
                <a:lnTo>
                  <a:pt x="0" y="31327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16" b="-230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31520" y="2235165"/>
            <a:ext cx="4508330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16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COMPONENTS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1507" y="3231395"/>
            <a:ext cx="5218142" cy="190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2 Node MCU-₹275/</a:t>
            </a:r>
            <a:r>
              <a:rPr lang="en-US" sz="2000" dirty="0" err="1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NodeMCU</a:t>
            </a:r>
            <a:endParaRPr lang="en-US" sz="2000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2 NEO6M GPS-₹270/NEO6M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RZ7888 Motor Driver-₹160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3 LED- ₹15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3 Switch-₹45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2 Battery 9V-₹90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66726" y="0"/>
            <a:ext cx="3386874" cy="7315200"/>
            <a:chOff x="0" y="0"/>
            <a:chExt cx="1672531" cy="36124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72530" cy="3612445"/>
            </a:xfrm>
            <a:custGeom>
              <a:avLst/>
              <a:gdLst/>
              <a:ahLst/>
              <a:cxnLst/>
              <a:rect l="l" t="t" r="r" b="b"/>
              <a:pathLst>
                <a:path w="1672530" h="3612445">
                  <a:moveTo>
                    <a:pt x="0" y="0"/>
                  </a:moveTo>
                  <a:lnTo>
                    <a:pt x="1672530" y="0"/>
                  </a:lnTo>
                  <a:lnTo>
                    <a:pt x="1672530" y="3612445"/>
                  </a:lnTo>
                  <a:lnTo>
                    <a:pt x="0" y="3612445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672531" cy="3631494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82854" y="1491823"/>
            <a:ext cx="9187892" cy="4331554"/>
          </a:xfrm>
          <a:custGeom>
            <a:avLst/>
            <a:gdLst/>
            <a:ahLst/>
            <a:cxnLst/>
            <a:rect l="l" t="t" r="r" b="b"/>
            <a:pathLst>
              <a:path w="9187892" h="4331554">
                <a:moveTo>
                  <a:pt x="0" y="0"/>
                </a:moveTo>
                <a:lnTo>
                  <a:pt x="9187892" y="0"/>
                </a:lnTo>
                <a:lnTo>
                  <a:pt x="9187892" y="4331554"/>
                </a:lnTo>
                <a:lnTo>
                  <a:pt x="0" y="4331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623" t="-111830" r="-76049" b="-173331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73449" y="424498"/>
            <a:ext cx="455880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16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CIRCUIT DIAGRAM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05000" y="6043635"/>
            <a:ext cx="8111618" cy="29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dirty="0"/>
              <a:t>Connections between </a:t>
            </a:r>
            <a:r>
              <a:rPr lang="en-US" dirty="0" err="1"/>
              <a:t>NodeMCU</a:t>
            </a:r>
            <a:r>
              <a:rPr lang="en-US" dirty="0"/>
              <a:t>, GPS, motor driver, motor, and LEDs</a:t>
            </a:r>
            <a:endParaRPr lang="en-US" sz="1799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96476" y="4615416"/>
            <a:ext cx="4657124" cy="2699784"/>
            <a:chOff x="0" y="0"/>
            <a:chExt cx="2360974" cy="1368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0974" cy="1368682"/>
            </a:xfrm>
            <a:custGeom>
              <a:avLst/>
              <a:gdLst/>
              <a:ahLst/>
              <a:cxnLst/>
              <a:rect l="l" t="t" r="r" b="b"/>
              <a:pathLst>
                <a:path w="2360974" h="1368682">
                  <a:moveTo>
                    <a:pt x="0" y="0"/>
                  </a:moveTo>
                  <a:lnTo>
                    <a:pt x="2360974" y="0"/>
                  </a:lnTo>
                  <a:lnTo>
                    <a:pt x="2360974" y="1368682"/>
                  </a:lnTo>
                  <a:lnTo>
                    <a:pt x="0" y="1368682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360974" cy="1387732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56615" y="609600"/>
            <a:ext cx="8265465" cy="6434489"/>
          </a:xfrm>
          <a:custGeom>
            <a:avLst/>
            <a:gdLst/>
            <a:ahLst/>
            <a:cxnLst/>
            <a:rect l="l" t="t" r="r" b="b"/>
            <a:pathLst>
              <a:path w="8265465" h="6434489">
                <a:moveTo>
                  <a:pt x="0" y="0"/>
                </a:moveTo>
                <a:lnTo>
                  <a:pt x="8265465" y="0"/>
                </a:lnTo>
                <a:lnTo>
                  <a:pt x="8265465" y="6434489"/>
                </a:lnTo>
                <a:lnTo>
                  <a:pt x="0" y="6434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780" t="-33201" r="-60070" b="-19151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025816" y="115570"/>
            <a:ext cx="3425918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 spc="175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FLOW CHART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DB12EE-BFD1-6372-4195-611CEE4C71D0}"/>
              </a:ext>
            </a:extLst>
          </p:cNvPr>
          <p:cNvSpPr txBox="1"/>
          <p:nvPr/>
        </p:nvSpPr>
        <p:spPr>
          <a:xfrm>
            <a:off x="1524000" y="6897000"/>
            <a:ext cx="8427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Visual representation of V2V real-time communication and navigation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31520" y="1432608"/>
            <a:ext cx="8290560" cy="5043045"/>
            <a:chOff x="0" y="0"/>
            <a:chExt cx="11054080" cy="6724060"/>
          </a:xfrm>
        </p:grpSpPr>
        <p:pic>
          <p:nvPicPr>
            <p:cNvPr id="3" name="Picture 3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rcRect/>
            <a:stretch>
              <a:fillRect/>
            </a:stretch>
          </p:blipFill>
          <p:spPr>
            <a:xfrm>
              <a:off x="0" y="0"/>
              <a:ext cx="11054080" cy="6217920"/>
            </a:xfrm>
            <a:prstGeom prst="rect">
              <a:avLst/>
            </a:prstGeom>
          </p:spPr>
        </p:pic>
        <p:sp>
          <p:nvSpPr>
            <p:cNvPr id="4" name="Freeform 4"/>
            <p:cNvSpPr/>
            <p:nvPr/>
          </p:nvSpPr>
          <p:spPr>
            <a:xfrm>
              <a:off x="1728742" y="5711780"/>
              <a:ext cx="7783305" cy="1012280"/>
            </a:xfrm>
            <a:custGeom>
              <a:avLst/>
              <a:gdLst/>
              <a:ahLst/>
              <a:cxnLst/>
              <a:rect l="l" t="t" r="r" b="b"/>
              <a:pathLst>
                <a:path w="7783305" h="1012280">
                  <a:moveTo>
                    <a:pt x="0" y="0"/>
                  </a:moveTo>
                  <a:lnTo>
                    <a:pt x="7783305" y="0"/>
                  </a:lnTo>
                  <a:lnTo>
                    <a:pt x="7783305" y="1012280"/>
                  </a:lnTo>
                  <a:lnTo>
                    <a:pt x="0" y="10122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222639" y="629953"/>
            <a:ext cx="9448354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Real-Time Demonstration: V2V Fog Navigation System in Action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04308" y="4395131"/>
            <a:ext cx="3149292" cy="2525438"/>
            <a:chOff x="0" y="0"/>
            <a:chExt cx="1596564" cy="1280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96564" cy="1280295"/>
            </a:xfrm>
            <a:custGeom>
              <a:avLst/>
              <a:gdLst/>
              <a:ahLst/>
              <a:cxnLst/>
              <a:rect l="l" t="t" r="r" b="b"/>
              <a:pathLst>
                <a:path w="1596564" h="1280295">
                  <a:moveTo>
                    <a:pt x="0" y="0"/>
                  </a:moveTo>
                  <a:lnTo>
                    <a:pt x="1596564" y="0"/>
                  </a:lnTo>
                  <a:lnTo>
                    <a:pt x="1596564" y="1280295"/>
                  </a:lnTo>
                  <a:lnTo>
                    <a:pt x="0" y="1280295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596564" cy="1299345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059444" y="381952"/>
            <a:ext cx="3544864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 b="1" spc="179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ADVANTAGES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99953" y="1482884"/>
            <a:ext cx="9153694" cy="2749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Low-cost operation</a:t>
            </a: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Better performance in low visibility regions</a:t>
            </a: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Interconnected network of self driving cars</a:t>
            </a: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481587" lvl="1" indent="-240793" algn="l">
              <a:lnSpc>
                <a:spcPts val="3122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Real time data sharing</a:t>
            </a: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36018" y="4359631"/>
            <a:ext cx="3117582" cy="2525438"/>
            <a:chOff x="0" y="0"/>
            <a:chExt cx="1580488" cy="1280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0488" cy="1280295"/>
            </a:xfrm>
            <a:custGeom>
              <a:avLst/>
              <a:gdLst/>
              <a:ahLst/>
              <a:cxnLst/>
              <a:rect l="l" t="t" r="r" b="b"/>
              <a:pathLst>
                <a:path w="1580488" h="1280295">
                  <a:moveTo>
                    <a:pt x="0" y="0"/>
                  </a:moveTo>
                  <a:lnTo>
                    <a:pt x="1580488" y="0"/>
                  </a:lnTo>
                  <a:lnTo>
                    <a:pt x="1580488" y="1280295"/>
                  </a:lnTo>
                  <a:lnTo>
                    <a:pt x="0" y="1280295"/>
                  </a:lnTo>
                  <a:close/>
                </a:path>
              </a:pathLst>
            </a:custGeom>
            <a:solidFill>
              <a:srgbClr val="E3E4E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580488" cy="1299345"/>
            </a:xfrm>
            <a:prstGeom prst="rect">
              <a:avLst/>
            </a:prstGeom>
          </p:spPr>
          <p:txBody>
            <a:bodyPr lIns="27093" tIns="27093" rIns="27093" bIns="27093" rtlCol="0" anchor="ctr"/>
            <a:lstStyle/>
            <a:p>
              <a:pPr algn="ctr">
                <a:lnSpc>
                  <a:spcPts val="149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57318" y="381000"/>
            <a:ext cx="4438964" cy="586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 b="1" spc="179" dirty="0">
                <a:solidFill>
                  <a:srgbClr val="00000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DISADVANTAGES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5342" y="1704881"/>
            <a:ext cx="9262917" cy="3458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Satellite Connectivity Issues</a:t>
            </a: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Difficulty in Highway Mapping</a:t>
            </a: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Wi-Fi Communication Constraints</a:t>
            </a: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 Bold"/>
              <a:cs typeface="Public Sans Bold"/>
              <a:sym typeface="Public Sans Bold"/>
            </a:endParaRPr>
          </a:p>
          <a:p>
            <a:pPr marL="606136" lvl="1" indent="-303068" algn="l">
              <a:lnSpc>
                <a:spcPts val="3930"/>
              </a:lnSpc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Public Sans" panose="020B0604020202020204" charset="0"/>
                <a:ea typeface="Public Sans Bold"/>
                <a:cs typeface="Public Sans Bold"/>
                <a:sym typeface="Public Sans Bold"/>
              </a:rPr>
              <a:t>Power Consumption Concerns</a:t>
            </a:r>
            <a:endParaRPr lang="en-US" sz="2000" dirty="0">
              <a:solidFill>
                <a:srgbClr val="000000"/>
              </a:solidFill>
              <a:latin typeface="Public Sans" panose="020B0604020202020204" charset="0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247</Words>
  <Application>Microsoft Office PowerPoint</Application>
  <PresentationFormat>Custom</PresentationFormat>
  <Paragraphs>75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Times New Roman</vt:lpstr>
      <vt:lpstr>Calibri</vt:lpstr>
      <vt:lpstr>Times New Roman Bold</vt:lpstr>
      <vt:lpstr>Cinzel Decorative</vt:lpstr>
      <vt:lpstr>Public Sans</vt:lpstr>
      <vt:lpstr>Public Sans Bold</vt:lpstr>
      <vt:lpstr>Arial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v2v fog navigation system</dc:title>
  <cp:lastModifiedBy>Shahnawaz Alam</cp:lastModifiedBy>
  <cp:revision>23</cp:revision>
  <dcterms:created xsi:type="dcterms:W3CDTF">2006-08-16T00:00:00Z</dcterms:created>
  <dcterms:modified xsi:type="dcterms:W3CDTF">2025-04-15T21:55:43Z</dcterms:modified>
  <dc:identifier>DAGDZPHGEME</dc:identifier>
</cp:coreProperties>
</file>

<file path=docProps/thumbnail.jpeg>
</file>